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7" r:id="rId4"/>
    <p:sldId id="258" r:id="rId5"/>
    <p:sldId id="260" r:id="rId6"/>
    <p:sldId id="261" r:id="rId7"/>
    <p:sldId id="262" r:id="rId8"/>
    <p:sldId id="263"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3/9/2021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3/9/2021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3/9/2021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3/9/2021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3/9/2021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3/9/2021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0363" y="121741"/>
            <a:ext cx="2540000" cy="3390900"/>
          </a:xfrm>
          <a:prstGeom prst="rect">
            <a:avLst/>
          </a:prstGeom>
        </p:spPr>
      </p:pic>
      <p:sp>
        <p:nvSpPr>
          <p:cNvPr id="5" name="Date Placeholder 4"/>
          <p:cNvSpPr>
            <a:spLocks noGrp="1" noChangeArrowheads="1"/>
          </p:cNvSpPr>
          <p:nvPr>
            <p:ph type="dt" sz="quarter" idx="10"/>
          </p:nvPr>
        </p:nvSpPr>
        <p:spPr>
          <a:xfrm>
            <a:off x="348442" y="5705301"/>
            <a:ext cx="2209800" cy="914400"/>
          </a:xfrm>
        </p:spPr>
        <p:txBody>
          <a:bodyPr/>
          <a:lstStyle/>
          <a:p>
            <a:pPr>
              <a:defRPr/>
            </a:pPr>
            <a:r>
              <a:rPr lang="en-US" sz="1400" b="1" dirty="0" smtClean="0"/>
              <a:t>ADMN </a:t>
            </a:r>
            <a:r>
              <a:rPr lang="en-US" sz="1400" b="1" dirty="0"/>
              <a:t>5033-School Business Management</a:t>
            </a:r>
            <a:endParaRPr lang="en-US" sz="1400" dirty="0"/>
          </a:p>
          <a:p>
            <a:r>
              <a:rPr lang="en-US" sz="1400" b="1" dirty="0"/>
              <a:t>Spring 2021</a:t>
            </a:r>
            <a:endParaRPr lang="en-US" sz="1400" dirty="0"/>
          </a:p>
        </p:txBody>
      </p:sp>
      <p:sp>
        <p:nvSpPr>
          <p:cNvPr id="6" name="Rectangle 3"/>
          <p:cNvSpPr>
            <a:spLocks noGrp="1" noChangeArrowheads="1"/>
          </p:cNvSpPr>
          <p:nvPr>
            <p:ph type="subTitle" idx="1"/>
          </p:nvPr>
        </p:nvSpPr>
        <p:spPr>
          <a:xfrm>
            <a:off x="2319251" y="3778135"/>
            <a:ext cx="6400800" cy="1752600"/>
          </a:xfrm>
        </p:spPr>
        <p:txBody>
          <a:bodyPr>
            <a:normAutofit/>
          </a:bodyPr>
          <a:lstStyle/>
          <a:p>
            <a:pPr algn="ctr" eaLnBrk="1" hangingPunct="1">
              <a:defRPr/>
            </a:pPr>
            <a:r>
              <a:rPr lang="en-US" altLang="en-US" dirty="0" smtClean="0">
                <a:latin typeface="Palatino" pitchFamily="16" charset="0"/>
              </a:rPr>
              <a:t>Chapter 12</a:t>
            </a:r>
          </a:p>
          <a:p>
            <a:pPr algn="ctr" eaLnBrk="1" hangingPunct="1">
              <a:defRPr/>
            </a:pPr>
            <a:endParaRPr lang="en-US" altLang="en-US" dirty="0">
              <a:latin typeface="Palatino" pitchFamily="16" charset="0"/>
            </a:endParaRPr>
          </a:p>
          <a:p>
            <a:pPr algn="ctr" eaLnBrk="1" hangingPunct="1">
              <a:defRPr/>
            </a:pPr>
            <a:r>
              <a:rPr lang="en-US" altLang="en-US" dirty="0" smtClean="0">
                <a:latin typeface="Palatino" pitchFamily="16" charset="0"/>
              </a:rPr>
              <a:t>Managing money</a:t>
            </a:r>
            <a:endParaRPr lang="en-US" altLang="en-US" dirty="0">
              <a:latin typeface="Palatino" pitchFamily="16" charset="0"/>
            </a:endParaRPr>
          </a:p>
        </p:txBody>
      </p:sp>
    </p:spTree>
    <p:extLst>
      <p:ext uri="{BB962C8B-B14F-4D97-AF65-F5344CB8AC3E}">
        <p14:creationId xmlns:p14="http://schemas.microsoft.com/office/powerpoint/2010/main" val="2168583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646111" y="1994729"/>
            <a:ext cx="8946541" cy="4195481"/>
          </a:xfrm>
        </p:spPr>
        <p:txBody>
          <a:bodyPr>
            <a:normAutofit lnSpcReduction="10000"/>
          </a:bodyPr>
          <a:lstStyle/>
          <a:p>
            <a:r>
              <a:rPr lang="en-US" dirty="0" smtClean="0"/>
              <a:t>Part of the role that school business officials assume is responsibility for productive use of financial resources. This responsibility includes not only expending resources to achieve programmatic and related goals, but also acting in a fiduciary or stewardship role with the school system’s liquid assets. The latter role includes the productive and prudent investment of these resources. Local taxes, state and federal aids or grants, and miscellaneous revenues pour into school system treasuries at a rate that does not match expenditures on a day-to-day basis. Thus, surplus monies are frequently available for investment. For example, real property taxes may be collected every six months, so early in any six-month period there is often a large balance bulge n various funds. These are usually drawn down to small balances by the end of the period, and the cycle is repeated.</a:t>
            </a:r>
            <a:endParaRPr lang="en-US" dirty="0"/>
          </a:p>
        </p:txBody>
      </p:sp>
    </p:spTree>
    <p:extLst>
      <p:ext uri="{BB962C8B-B14F-4D97-AF65-F5344CB8AC3E}">
        <p14:creationId xmlns:p14="http://schemas.microsoft.com/office/powerpoint/2010/main" val="357225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a:xfrm>
            <a:off x="646112" y="1853248"/>
            <a:ext cx="9403742" cy="4395151"/>
          </a:xfrm>
        </p:spPr>
        <p:txBody>
          <a:bodyPr>
            <a:normAutofit/>
          </a:bodyPr>
          <a:lstStyle/>
          <a:p>
            <a:r>
              <a:rPr lang="en-US" sz="2800" dirty="0" smtClean="0"/>
              <a:t>Technical terms needed to communicate with experts when dealing with money matters.</a:t>
            </a:r>
          </a:p>
          <a:p>
            <a:r>
              <a:rPr lang="en-US" sz="2800" dirty="0" smtClean="0"/>
              <a:t>The nature of cash for investment.</a:t>
            </a:r>
          </a:p>
          <a:p>
            <a:r>
              <a:rPr lang="en-US" sz="2800" dirty="0" smtClean="0"/>
              <a:t>Cash flow and its analysis.</a:t>
            </a:r>
          </a:p>
          <a:p>
            <a:r>
              <a:rPr lang="en-US" sz="2800" dirty="0" smtClean="0"/>
              <a:t>Investment policy considerations.</a:t>
            </a:r>
          </a:p>
          <a:p>
            <a:r>
              <a:rPr lang="en-US" sz="2800" dirty="0" smtClean="0"/>
              <a:t>Investment strategies and tactics.</a:t>
            </a:r>
          </a:p>
          <a:p>
            <a:r>
              <a:rPr lang="en-US" sz="2800" dirty="0" smtClean="0"/>
              <a:t>The variety and characteristics of </a:t>
            </a:r>
            <a:r>
              <a:rPr lang="en-US" sz="2800" smtClean="0"/>
              <a:t>investments instruments. </a:t>
            </a:r>
            <a:endParaRPr lang="en-US" sz="2800" dirty="0"/>
          </a:p>
        </p:txBody>
      </p:sp>
    </p:spTree>
    <p:extLst>
      <p:ext uri="{BB962C8B-B14F-4D97-AF65-F5344CB8AC3E}">
        <p14:creationId xmlns:p14="http://schemas.microsoft.com/office/powerpoint/2010/main" val="4278462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Cash for Investment</a:t>
            </a:r>
            <a:endParaRPr lang="en-US" dirty="0"/>
          </a:p>
        </p:txBody>
      </p:sp>
      <p:sp>
        <p:nvSpPr>
          <p:cNvPr id="3" name="Content Placeholder 2"/>
          <p:cNvSpPr>
            <a:spLocks noGrp="1"/>
          </p:cNvSpPr>
          <p:nvPr>
            <p:ph sz="half" idx="1"/>
          </p:nvPr>
        </p:nvSpPr>
        <p:spPr>
          <a:xfrm>
            <a:off x="646111" y="2056092"/>
            <a:ext cx="4396339" cy="4195763"/>
          </a:xfrm>
        </p:spPr>
        <p:txBody>
          <a:bodyPr>
            <a:normAutofit/>
          </a:bodyPr>
          <a:lstStyle/>
          <a:p>
            <a:r>
              <a:rPr lang="en-US" dirty="0" smtClean="0"/>
              <a:t>School systems receive revenues from federal, state, and local sources.</a:t>
            </a:r>
          </a:p>
          <a:p>
            <a:r>
              <a:rPr lang="en-US" dirty="0" smtClean="0"/>
              <a:t>Expenditure component of the cash for investment equations is governed by both policy makers and school system discretion.</a:t>
            </a:r>
          </a:p>
          <a:p>
            <a:r>
              <a:rPr lang="en-US" dirty="0" smtClean="0"/>
              <a:t>Many expenditures can be timed to coincide with the flow of revenue and thus even the cash flow.</a:t>
            </a:r>
            <a:endParaRPr lang="en-US" dirty="0" smtClean="0"/>
          </a:p>
        </p:txBody>
      </p:sp>
      <p:sp>
        <p:nvSpPr>
          <p:cNvPr id="5" name="Content Placeholder 4"/>
          <p:cNvSpPr>
            <a:spLocks noGrp="1"/>
          </p:cNvSpPr>
          <p:nvPr>
            <p:ph sz="half" idx="2"/>
          </p:nvPr>
        </p:nvSpPr>
        <p:spPr>
          <a:xfrm>
            <a:off x="5654493" y="2056092"/>
            <a:ext cx="5692380" cy="4200245"/>
          </a:xfrm>
        </p:spPr>
        <p:txBody>
          <a:bodyPr>
            <a:normAutofit/>
          </a:bodyPr>
          <a:lstStyle/>
          <a:p>
            <a:r>
              <a:rPr lang="en-US" dirty="0" smtClean="0"/>
              <a:t>Simplest form, cash for investment is stated as follows:</a:t>
            </a:r>
          </a:p>
          <a:p>
            <a:endParaRPr lang="en-US" dirty="0"/>
          </a:p>
          <a:p>
            <a:r>
              <a:rPr lang="en-US" b="1" dirty="0" smtClean="0">
                <a:solidFill>
                  <a:srgbClr val="FF0000"/>
                </a:solidFill>
              </a:rPr>
              <a:t>Revenues-Expenditures= Cash for Investment.</a:t>
            </a:r>
            <a:endParaRPr lang="en-US" b="1" dirty="0">
              <a:solidFill>
                <a:srgbClr val="FF0000"/>
              </a:solidFill>
            </a:endParaRPr>
          </a:p>
        </p:txBody>
      </p:sp>
    </p:spTree>
    <p:extLst>
      <p:ext uri="{BB962C8B-B14F-4D97-AF65-F5344CB8AC3E}">
        <p14:creationId xmlns:p14="http://schemas.microsoft.com/office/powerpoint/2010/main" val="1532429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007" y="452718"/>
            <a:ext cx="10931237" cy="1400530"/>
          </a:xfrm>
        </p:spPr>
        <p:txBody>
          <a:bodyPr/>
          <a:lstStyle/>
          <a:p>
            <a:r>
              <a:rPr lang="en-US" sz="3600" dirty="0" smtClean="0"/>
              <a:t>Investment Policy Considerations</a:t>
            </a:r>
            <a:endParaRPr lang="en-US" sz="3600" dirty="0"/>
          </a:p>
        </p:txBody>
      </p:sp>
      <p:sp>
        <p:nvSpPr>
          <p:cNvPr id="4" name="Content Placeholder 3"/>
          <p:cNvSpPr>
            <a:spLocks noGrp="1"/>
          </p:cNvSpPr>
          <p:nvPr>
            <p:ph sz="half" idx="2"/>
          </p:nvPr>
        </p:nvSpPr>
        <p:spPr>
          <a:xfrm>
            <a:off x="770803" y="2389909"/>
            <a:ext cx="4396339" cy="3741738"/>
          </a:xfrm>
        </p:spPr>
        <p:txBody>
          <a:bodyPr/>
          <a:lstStyle/>
          <a:p>
            <a:r>
              <a:rPr lang="en-US" dirty="0" smtClean="0"/>
              <a:t>All investments involve RISKS!</a:t>
            </a:r>
          </a:p>
          <a:p>
            <a:r>
              <a:rPr lang="en-US" dirty="0" smtClean="0"/>
              <a:t>All legitimate investments carry some restrictions.</a:t>
            </a:r>
          </a:p>
          <a:p>
            <a:r>
              <a:rPr lang="en-US" dirty="0" smtClean="0"/>
              <a:t>The school programs investment are based on the retaining and protecting assets.</a:t>
            </a:r>
            <a:endParaRPr lang="en-US" dirty="0" smtClean="0"/>
          </a:p>
        </p:txBody>
      </p:sp>
      <p:sp>
        <p:nvSpPr>
          <p:cNvPr id="3" name="Content Placeholder 2"/>
          <p:cNvSpPr>
            <a:spLocks noGrp="1"/>
          </p:cNvSpPr>
          <p:nvPr>
            <p:ph sz="quarter" idx="4"/>
          </p:nvPr>
        </p:nvSpPr>
        <p:spPr/>
        <p:txBody>
          <a:bodyPr/>
          <a:lstStyle/>
          <a:p>
            <a:endParaRPr lang="en-US"/>
          </a:p>
        </p:txBody>
      </p:sp>
    </p:spTree>
    <p:extLst>
      <p:ext uri="{BB962C8B-B14F-4D97-AF65-F5344CB8AC3E}">
        <p14:creationId xmlns:p14="http://schemas.microsoft.com/office/powerpoint/2010/main" val="3874512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Diversification</a:t>
            </a:r>
            <a:endParaRPr lang="en-US" dirty="0"/>
          </a:p>
        </p:txBody>
      </p:sp>
      <p:sp>
        <p:nvSpPr>
          <p:cNvPr id="3" name="Text Placeholder 2"/>
          <p:cNvSpPr>
            <a:spLocks noGrp="1"/>
          </p:cNvSpPr>
          <p:nvPr>
            <p:ph type="body" idx="1"/>
          </p:nvPr>
        </p:nvSpPr>
        <p:spPr>
          <a:xfrm>
            <a:off x="677083" y="1905000"/>
            <a:ext cx="4396338" cy="576262"/>
          </a:xfrm>
        </p:spPr>
        <p:txBody>
          <a:bodyPr/>
          <a:lstStyle/>
          <a:p>
            <a:r>
              <a:rPr lang="en-US" dirty="0"/>
              <a:t>“Putting one’s eggs in more than one basket.”</a:t>
            </a:r>
          </a:p>
          <a:p>
            <a:endParaRPr lang="en-US" dirty="0"/>
          </a:p>
        </p:txBody>
      </p:sp>
      <p:sp>
        <p:nvSpPr>
          <p:cNvPr id="4" name="Content Placeholder 3"/>
          <p:cNvSpPr>
            <a:spLocks noGrp="1"/>
          </p:cNvSpPr>
          <p:nvPr>
            <p:ph sz="half" idx="2"/>
          </p:nvPr>
        </p:nvSpPr>
        <p:spPr>
          <a:xfrm>
            <a:off x="646111" y="2481262"/>
            <a:ext cx="4396339" cy="3741738"/>
          </a:xfrm>
        </p:spPr>
        <p:txBody>
          <a:bodyPr>
            <a:normAutofit/>
          </a:bodyPr>
          <a:lstStyle/>
          <a:p>
            <a:r>
              <a:rPr lang="en-US" dirty="0" smtClean="0"/>
              <a:t>Pooling</a:t>
            </a:r>
          </a:p>
          <a:p>
            <a:r>
              <a:rPr lang="en-US" dirty="0" smtClean="0"/>
              <a:t>Contracting Out</a:t>
            </a:r>
          </a:p>
          <a:p>
            <a:r>
              <a:rPr lang="en-US" dirty="0" smtClean="0"/>
              <a:t>Riding the Yield Curve</a:t>
            </a:r>
          </a:p>
          <a:p>
            <a:r>
              <a:rPr lang="en-US" dirty="0" smtClean="0"/>
              <a:t>Spreads</a:t>
            </a:r>
          </a:p>
          <a:p>
            <a:r>
              <a:rPr lang="en-US" dirty="0" smtClean="0"/>
              <a:t>Swaps</a:t>
            </a:r>
          </a:p>
          <a:p>
            <a:r>
              <a:rPr lang="en-US" dirty="0" smtClean="0"/>
              <a:t>Short-Term Rollovers</a:t>
            </a:r>
          </a:p>
          <a:p>
            <a:r>
              <a:rPr lang="en-US" dirty="0" smtClean="0"/>
              <a:t>Odd Lots</a:t>
            </a:r>
          </a:p>
          <a:p>
            <a:r>
              <a:rPr lang="en-US" dirty="0" smtClean="0"/>
              <a:t>Arbitrage</a:t>
            </a:r>
          </a:p>
          <a:p>
            <a:r>
              <a:rPr lang="en-US" dirty="0" smtClean="0"/>
              <a:t>Debt Management</a:t>
            </a:r>
            <a:endParaRPr lang="en-US" dirty="0"/>
          </a:p>
        </p:txBody>
      </p:sp>
      <p:sp>
        <p:nvSpPr>
          <p:cNvPr id="7" name="Content Placeholder 6"/>
          <p:cNvSpPr>
            <a:spLocks noGrp="1"/>
          </p:cNvSpPr>
          <p:nvPr>
            <p:ph sz="quarter" idx="4"/>
          </p:nvPr>
        </p:nvSpPr>
        <p:spPr/>
        <p:txBody>
          <a:bodyPr/>
          <a:lstStyle/>
          <a:p>
            <a:endParaRPr lang="en-US"/>
          </a:p>
        </p:txBody>
      </p:sp>
    </p:spTree>
    <p:extLst>
      <p:ext uri="{BB962C8B-B14F-4D97-AF65-F5344CB8AC3E}">
        <p14:creationId xmlns:p14="http://schemas.microsoft.com/office/powerpoint/2010/main" val="3735182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Investments Instruments</a:t>
            </a:r>
            <a:endParaRPr lang="en-US" sz="3600" dirty="0"/>
          </a:p>
        </p:txBody>
      </p:sp>
      <p:sp>
        <p:nvSpPr>
          <p:cNvPr id="4" name="Content Placeholder 3"/>
          <p:cNvSpPr>
            <a:spLocks noGrp="1"/>
          </p:cNvSpPr>
          <p:nvPr>
            <p:ph sz="half" idx="2"/>
          </p:nvPr>
        </p:nvSpPr>
        <p:spPr>
          <a:xfrm>
            <a:off x="646111" y="2533014"/>
            <a:ext cx="4396339" cy="3741738"/>
          </a:xfrm>
        </p:spPr>
        <p:txBody>
          <a:bodyPr>
            <a:normAutofit fontScale="92500" lnSpcReduction="20000"/>
          </a:bodyPr>
          <a:lstStyle/>
          <a:p>
            <a:r>
              <a:rPr lang="en-US" sz="2400" dirty="0" smtClean="0"/>
              <a:t>Treasury issued notes are backed by the U.S. Government and are considered the lowest risk investment.</a:t>
            </a:r>
          </a:p>
          <a:p>
            <a:r>
              <a:rPr lang="en-US" sz="2400" dirty="0" smtClean="0"/>
              <a:t>U. S. Treasury Bills: maturities of up to 1 year.</a:t>
            </a:r>
          </a:p>
          <a:p>
            <a:r>
              <a:rPr lang="en-US" sz="2400" dirty="0" smtClean="0"/>
              <a:t>U.S. Treasury Notes: maturities up to ten years.</a:t>
            </a:r>
          </a:p>
          <a:p>
            <a:r>
              <a:rPr lang="en-US" sz="2400" dirty="0" smtClean="0"/>
              <a:t>U. S. Treasury Bonds: maturities up to thirty years.</a:t>
            </a:r>
            <a:endParaRPr lang="en-US" sz="2400" dirty="0" smtClean="0"/>
          </a:p>
        </p:txBody>
      </p:sp>
      <p:sp>
        <p:nvSpPr>
          <p:cNvPr id="6" name="Content Placeholder 5"/>
          <p:cNvSpPr>
            <a:spLocks noGrp="1"/>
          </p:cNvSpPr>
          <p:nvPr>
            <p:ph sz="quarter" idx="4"/>
          </p:nvPr>
        </p:nvSpPr>
        <p:spPr>
          <a:xfrm>
            <a:off x="5654495" y="2514600"/>
            <a:ext cx="6537505" cy="3741738"/>
          </a:xfrm>
        </p:spPr>
        <p:txBody>
          <a:bodyPr>
            <a:normAutofit/>
          </a:bodyPr>
          <a:lstStyle/>
          <a:p>
            <a:r>
              <a:rPr lang="en-US" sz="1600" dirty="0" smtClean="0"/>
              <a:t>Certificates of Deposits</a:t>
            </a:r>
          </a:p>
          <a:p>
            <a:r>
              <a:rPr lang="en-US" sz="1600" dirty="0" smtClean="0"/>
              <a:t>Repurchase Agreements</a:t>
            </a:r>
          </a:p>
          <a:p>
            <a:r>
              <a:rPr lang="en-US" sz="1600" dirty="0" smtClean="0"/>
              <a:t>Money Markets, Funds, and Passbook Savings</a:t>
            </a:r>
          </a:p>
          <a:p>
            <a:r>
              <a:rPr lang="en-US" sz="1600" dirty="0" smtClean="0"/>
              <a:t>Commercial Paper</a:t>
            </a:r>
            <a:endParaRPr lang="en-US" sz="1600" dirty="0"/>
          </a:p>
        </p:txBody>
      </p:sp>
      <p:sp>
        <p:nvSpPr>
          <p:cNvPr id="7" name="Text Placeholder 6"/>
          <p:cNvSpPr>
            <a:spLocks noGrp="1"/>
          </p:cNvSpPr>
          <p:nvPr>
            <p:ph type="body" idx="1"/>
          </p:nvPr>
        </p:nvSpPr>
        <p:spPr/>
        <p:txBody>
          <a:bodyPr/>
          <a:lstStyle/>
          <a:p>
            <a:r>
              <a:rPr lang="en-US" dirty="0" smtClean="0"/>
              <a:t>U. S. Government Issued Securities. </a:t>
            </a:r>
            <a:endParaRPr lang="en-US" dirty="0"/>
          </a:p>
        </p:txBody>
      </p:sp>
      <p:sp>
        <p:nvSpPr>
          <p:cNvPr id="3" name="Text Placeholder 2"/>
          <p:cNvSpPr>
            <a:spLocks noGrp="1"/>
          </p:cNvSpPr>
          <p:nvPr>
            <p:ph type="body" sz="quarter" idx="3"/>
          </p:nvPr>
        </p:nvSpPr>
        <p:spPr>
          <a:xfrm>
            <a:off x="5654495" y="1705495"/>
            <a:ext cx="4396339" cy="576262"/>
          </a:xfrm>
        </p:spPr>
        <p:txBody>
          <a:bodyPr/>
          <a:lstStyle/>
          <a:p>
            <a:r>
              <a:rPr lang="en-US" dirty="0" smtClean="0"/>
              <a:t>Private Issued Securities</a:t>
            </a:r>
            <a:endParaRPr lang="en-US" dirty="0"/>
          </a:p>
        </p:txBody>
      </p:sp>
    </p:spTree>
    <p:extLst>
      <p:ext uri="{BB962C8B-B14F-4D97-AF65-F5344CB8AC3E}">
        <p14:creationId xmlns:p14="http://schemas.microsoft.com/office/powerpoint/2010/main" val="583290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a:xfrm>
            <a:off x="646111" y="1953166"/>
            <a:ext cx="8946541" cy="4195481"/>
          </a:xfrm>
        </p:spPr>
        <p:txBody>
          <a:bodyPr>
            <a:normAutofit/>
          </a:bodyPr>
          <a:lstStyle/>
          <a:p>
            <a:r>
              <a:rPr lang="en-US" dirty="0" smtClean="0"/>
              <a:t>Interview your school system’s fiscal and/or accounting reports and develop a cash flow history over the past four to five years. Develop some general conclusions as to possibilities for the investment program.</a:t>
            </a:r>
            <a:endParaRPr lang="en-US" dirty="0" smtClean="0"/>
          </a:p>
        </p:txBody>
      </p:sp>
    </p:spTree>
    <p:extLst>
      <p:ext uri="{BB962C8B-B14F-4D97-AF65-F5344CB8AC3E}">
        <p14:creationId xmlns:p14="http://schemas.microsoft.com/office/powerpoint/2010/main" val="2164419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Text Placeholder 2"/>
          <p:cNvSpPr>
            <a:spLocks noGrp="1"/>
          </p:cNvSpPr>
          <p:nvPr>
            <p:ph type="body" idx="1"/>
          </p:nvPr>
        </p:nvSpPr>
        <p:spPr/>
        <p:txBody>
          <a:bodyPr/>
          <a:lstStyle/>
          <a:p>
            <a:endParaRPr lang="en-US" dirty="0"/>
          </a:p>
        </p:txBody>
      </p:sp>
      <p:sp>
        <p:nvSpPr>
          <p:cNvPr id="4" name="Content Placeholder 3"/>
          <p:cNvSpPr>
            <a:spLocks noGrp="1"/>
          </p:cNvSpPr>
          <p:nvPr>
            <p:ph sz="half" idx="2"/>
          </p:nvPr>
        </p:nvSpPr>
        <p:spPr/>
        <p:txBody>
          <a:bodyPr>
            <a:normAutofit/>
          </a:bodyPr>
          <a:lstStyle/>
          <a:p>
            <a:r>
              <a:rPr lang="en-US" dirty="0" smtClean="0"/>
              <a:t>The investment of idle cash, or momentarily idle cash, in school systems is legitimate exercise</a:t>
            </a:r>
            <a:r>
              <a:rPr lang="en-US" dirty="0" smtClean="0"/>
              <a:t>.</a:t>
            </a:r>
          </a:p>
          <a:p>
            <a:r>
              <a:rPr lang="en-US" dirty="0" smtClean="0"/>
              <a:t>A cash flow analysis is a prerequisite to determining the amount for and timing of investments.</a:t>
            </a:r>
          </a:p>
          <a:p>
            <a:r>
              <a:rPr lang="en-US" dirty="0" smtClean="0"/>
              <a:t>Every school system has some opportunity </a:t>
            </a:r>
            <a:r>
              <a:rPr lang="en-US" smtClean="0"/>
              <a:t>for investment. </a:t>
            </a:r>
            <a:endParaRPr lang="en-US" dirty="0"/>
          </a:p>
        </p:txBody>
      </p:sp>
      <p:sp>
        <p:nvSpPr>
          <p:cNvPr id="5" name="Text Placeholder 4"/>
          <p:cNvSpPr>
            <a:spLocks noGrp="1"/>
          </p:cNvSpPr>
          <p:nvPr>
            <p:ph type="body" sz="quarter" idx="3"/>
          </p:nvPr>
        </p:nvSpPr>
        <p:spPr/>
        <p:txBody>
          <a:bodyPr/>
          <a:lstStyle/>
          <a:p>
            <a:endParaRPr lang="en-US"/>
          </a:p>
        </p:txBody>
      </p:sp>
      <p:sp>
        <p:nvSpPr>
          <p:cNvPr id="6" name="Content Placeholder 5"/>
          <p:cNvSpPr>
            <a:spLocks noGrp="1"/>
          </p:cNvSpPr>
          <p:nvPr>
            <p:ph sz="quarter" idx="4"/>
          </p:nvPr>
        </p:nvSpPr>
        <p:spPr/>
        <p:txBody>
          <a:bodyPr/>
          <a:lstStyle/>
          <a:p>
            <a:endParaRPr lang="en-US" dirty="0"/>
          </a:p>
        </p:txBody>
      </p:sp>
    </p:spTree>
    <p:extLst>
      <p:ext uri="{BB962C8B-B14F-4D97-AF65-F5344CB8AC3E}">
        <p14:creationId xmlns:p14="http://schemas.microsoft.com/office/powerpoint/2010/main" val="1574277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790</TotalTime>
  <Words>502</Words>
  <Application>Microsoft Office PowerPoint</Application>
  <PresentationFormat>Widescreen</PresentationFormat>
  <Paragraphs>53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Palatino</vt:lpstr>
      <vt:lpstr>Wingdings 3</vt:lpstr>
      <vt:lpstr>Ion</vt:lpstr>
      <vt:lpstr>PowerPoint Presentation</vt:lpstr>
      <vt:lpstr>Introduction</vt:lpstr>
      <vt:lpstr>Learning Objectives</vt:lpstr>
      <vt:lpstr>Nature of Cash for Investment</vt:lpstr>
      <vt:lpstr>Investment Policy Considerations</vt:lpstr>
      <vt:lpstr>Diversification</vt:lpstr>
      <vt:lpstr>Investments Instruments</vt:lpstr>
      <vt:lpstr>Discussion Questions</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Ostrova D Mcgary</dc:creator>
  <cp:lastModifiedBy>Ostrova D Mcgary</cp:lastModifiedBy>
  <cp:revision>62</cp:revision>
  <dcterms:created xsi:type="dcterms:W3CDTF">2021-01-20T15:31:52Z</dcterms:created>
  <dcterms:modified xsi:type="dcterms:W3CDTF">2021-03-09T19:55:32Z</dcterms:modified>
</cp:coreProperties>
</file>